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7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aramond" panose="02020404030301010803" pitchFamily="18" charset="0"/>
      <p:regular r:id="rId11"/>
      <p:bold r:id="rId12"/>
      <p:italic r:id="rId13"/>
    </p:embeddedFont>
    <p:embeddedFont>
      <p:font typeface="MuseoModerno Medium" panose="020B0604020202020204" charset="0"/>
      <p:regular r:id="rId14"/>
    </p:embeddedFont>
    <p:embeddedFont>
      <p:font typeface="Source Sans Pro" panose="020B0503030403020204" pitchFamily="34" charset="0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2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924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147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9069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214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001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9107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0861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5525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0479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67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90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4572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773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308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942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034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703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65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21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712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750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225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63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652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815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2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9.sv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Car Dheko - Used Car Price Prediction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a deep dive into our innovative project at Car Dheko, aimed at transforming the used car market through advanced machine learning.</a:t>
            </a:r>
            <a:endParaRPr lang="en-US" sz="1750" dirty="0"/>
          </a:p>
        </p:txBody>
      </p:sp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97E9D50B-B7A9-CB5E-F789-EB4572409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6727" y="6048140"/>
            <a:ext cx="2129884" cy="2040674"/>
          </a:xfrm>
          <a:prstGeom prst="rect">
            <a:avLst/>
          </a:prstGeom>
        </p:spPr>
      </p:pic>
      <p:pic>
        <p:nvPicPr>
          <p:cNvPr id="10" name="Graphic 9" descr="Car with solid fill">
            <a:extLst>
              <a:ext uri="{FF2B5EF4-FFF2-40B4-BE49-F238E27FC236}">
                <a16:creationId xmlns:a16="http://schemas.microsoft.com/office/drawing/2014/main" id="{1179E195-9E53-2214-0708-222CA64EC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6844" y="6278137"/>
            <a:ext cx="1873405" cy="1759105"/>
          </a:xfrm>
          <a:prstGeom prst="rect">
            <a:avLst/>
          </a:prstGeom>
        </p:spPr>
      </p:pic>
      <p:pic>
        <p:nvPicPr>
          <p:cNvPr id="11" name="Graphic 10" descr="Car with solid fill">
            <a:extLst>
              <a:ext uri="{FF2B5EF4-FFF2-40B4-BE49-F238E27FC236}">
                <a16:creationId xmlns:a16="http://schemas.microsoft.com/office/drawing/2014/main" id="{1F076A45-F9C4-D2DC-C79E-C33B9FDBA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5741" y="6188925"/>
            <a:ext cx="1873405" cy="1759105"/>
          </a:xfrm>
          <a:prstGeom prst="rect">
            <a:avLst/>
          </a:prstGeom>
        </p:spPr>
      </p:pic>
      <p:pic>
        <p:nvPicPr>
          <p:cNvPr id="12" name="Graphic 11" descr="Car with solid fill">
            <a:extLst>
              <a:ext uri="{FF2B5EF4-FFF2-40B4-BE49-F238E27FC236}">
                <a16:creationId xmlns:a16="http://schemas.microsoft.com/office/drawing/2014/main" id="{2896FFDB-6A65-E271-9F2B-8B8270157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4638" y="6188925"/>
            <a:ext cx="1873405" cy="17591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6613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Goals and Scope</a:t>
            </a:r>
            <a:endParaRPr lang="en-US" sz="4450" b="1" dirty="0">
              <a:solidFill>
                <a:srgbClr val="0070C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data scientists at Car Dheko, our objective is to enhance customer experience and streamline pricing using machine learning. We are developing an accurate, user-friendly Streamlit tool for predicting used car prices.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07107" y="43528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Problem Statement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pricing methods lack real-time adaptability and comprehensive feature integration, leading to inconsistencies and manual effort.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Scope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94407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historical CarDekho data (make, model, year, fuel, transmission, city), we build an ML model and integrate it into a Streamlit app for instant price estimates.</a:t>
            </a:r>
            <a:endParaRPr lang="en-US" sz="1750" dirty="0"/>
          </a:p>
        </p:txBody>
      </p:sp>
      <p:pic>
        <p:nvPicPr>
          <p:cNvPr id="8" name="Graphic 7" descr="Car with solid fill">
            <a:extLst>
              <a:ext uri="{FF2B5EF4-FFF2-40B4-BE49-F238E27FC236}">
                <a16:creationId xmlns:a16="http://schemas.microsoft.com/office/drawing/2014/main" id="{52EAD6CC-580A-8FD1-3F44-7C5147D02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56995" y="6970403"/>
            <a:ext cx="1873405" cy="1759105"/>
          </a:xfrm>
          <a:prstGeom prst="rect">
            <a:avLst/>
          </a:prstGeom>
        </p:spPr>
      </p:pic>
      <p:pic>
        <p:nvPicPr>
          <p:cNvPr id="9" name="Graphic 8" descr="Car with solid fill">
            <a:extLst>
              <a:ext uri="{FF2B5EF4-FFF2-40B4-BE49-F238E27FC236}">
                <a16:creationId xmlns:a16="http://schemas.microsoft.com/office/drawing/2014/main" id="{75FBE3A1-9166-1532-08C1-9E543725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8617" y="6216334"/>
            <a:ext cx="1873405" cy="1759105"/>
          </a:xfrm>
          <a:prstGeom prst="rect">
            <a:avLst/>
          </a:prstGeom>
        </p:spPr>
      </p:pic>
      <p:pic>
        <p:nvPicPr>
          <p:cNvPr id="10" name="Graphic 9" descr="Car with solid fill">
            <a:extLst>
              <a:ext uri="{FF2B5EF4-FFF2-40B4-BE49-F238E27FC236}">
                <a16:creationId xmlns:a16="http://schemas.microsoft.com/office/drawing/2014/main" id="{F4D92087-FB5C-3410-4B55-C0C331A6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2293" y="6912330"/>
            <a:ext cx="1873405" cy="1759105"/>
          </a:xfrm>
          <a:prstGeom prst="rect">
            <a:avLst/>
          </a:prstGeom>
        </p:spPr>
      </p:pic>
      <p:pic>
        <p:nvPicPr>
          <p:cNvPr id="11" name="Graphic 10" descr="Car with solid fill">
            <a:extLst>
              <a:ext uri="{FF2B5EF4-FFF2-40B4-BE49-F238E27FC236}">
                <a16:creationId xmlns:a16="http://schemas.microsoft.com/office/drawing/2014/main" id="{B31D92CA-9D50-5F19-5A94-4A15C7C7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8307" y="6216333"/>
            <a:ext cx="1873405" cy="1759105"/>
          </a:xfrm>
          <a:prstGeom prst="rect">
            <a:avLst/>
          </a:prstGeom>
        </p:spPr>
      </p:pic>
      <p:pic>
        <p:nvPicPr>
          <p:cNvPr id="12" name="Graphic 11" descr="Car with solid fill">
            <a:extLst>
              <a:ext uri="{FF2B5EF4-FFF2-40B4-BE49-F238E27FC236}">
                <a16:creationId xmlns:a16="http://schemas.microsoft.com/office/drawing/2014/main" id="{A8CB6031-6958-00E6-DE2C-6E9AF723C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3752" y="7023340"/>
            <a:ext cx="1873405" cy="1759105"/>
          </a:xfrm>
          <a:prstGeom prst="rect">
            <a:avLst/>
          </a:prstGeom>
        </p:spPr>
      </p:pic>
      <p:pic>
        <p:nvPicPr>
          <p:cNvPr id="13" name="Graphic 12" descr="Car with solid fill">
            <a:extLst>
              <a:ext uri="{FF2B5EF4-FFF2-40B4-BE49-F238E27FC236}">
                <a16:creationId xmlns:a16="http://schemas.microsoft.com/office/drawing/2014/main" id="{56E65B75-E499-63B6-F64B-4985B6B62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6" y="6912329"/>
            <a:ext cx="1873405" cy="1759105"/>
          </a:xfrm>
          <a:prstGeom prst="rect">
            <a:avLst/>
          </a:prstGeom>
        </p:spPr>
      </p:pic>
      <p:pic>
        <p:nvPicPr>
          <p:cNvPr id="14" name="Graphic 13" descr="Car with solid fill">
            <a:extLst>
              <a:ext uri="{FF2B5EF4-FFF2-40B4-BE49-F238E27FC236}">
                <a16:creationId xmlns:a16="http://schemas.microsoft.com/office/drawing/2014/main" id="{1CADB1D5-EC42-20A1-F8C3-8F7F877F4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9644" y="6259592"/>
            <a:ext cx="1873405" cy="1759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98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Skills Acquired</a:t>
            </a:r>
            <a:endParaRPr lang="en-US" sz="4450" b="1" dirty="0">
              <a:solidFill>
                <a:srgbClr val="0070C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2303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Processing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68665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Mastering techniques for cleaning, structuring, and preparing raw data for modeling.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23230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96233"/>
            <a:ext cx="3601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Data Analysis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7456884" y="368665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Uncovering insights and patterns through statistical summaries and visualizations.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43362"/>
            <a:ext cx="3321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ML Model Development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793790" y="643378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Building, training, and optimizing machine learning models for accurate predictions.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43362"/>
            <a:ext cx="3039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Streamlit Deployment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7456884" y="643378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interactive web applications for real-time model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372" y="674251"/>
            <a:ext cx="7508915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Processing: From Raw to Ready</a:t>
            </a:r>
            <a:endParaRPr lang="en-US" sz="3250" b="1" dirty="0">
              <a:solidFill>
                <a:srgbClr val="0070C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83406" y="1314093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initial phase focused on transforming unstructured city-specific data into a unified, clean dataset suitable for machine learning.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1768316"/>
            <a:ext cx="833557" cy="10002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3650" y="1935004"/>
            <a:ext cx="222801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Concatenate Datasets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583650" y="2295406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Import, structure, and merge all city datasets, adding a 'City' column for context.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2768560"/>
            <a:ext cx="833557" cy="10002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3650" y="2935248"/>
            <a:ext cx="232624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Handle Missing Values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1583650" y="3295650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Impute numerical (mean/median) and categorical (mode/new category) missing data.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" y="3768804"/>
            <a:ext cx="833557" cy="10002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3650" y="3935492"/>
            <a:ext cx="2120384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Standardize Formats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1583650" y="4295894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 data types (e.g., "70 kms" to 70), ensuring consistency across all features.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4769048"/>
            <a:ext cx="833557" cy="10002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3650" y="4935736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Encode Variables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1583650" y="5296138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 categorical features to numerical using one-hot or label encoding.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06" y="5769293"/>
            <a:ext cx="833557" cy="100024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83650" y="5935980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Normalize Features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8" name="Text 11"/>
          <p:cNvSpPr/>
          <p:nvPr/>
        </p:nvSpPr>
        <p:spPr>
          <a:xfrm>
            <a:off x="1583650" y="6296382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Scale numerical features (0-1 range) with Min-Max or Standard Scaling.</a:t>
            </a:r>
            <a:endParaRPr lang="en-US" sz="13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06" y="6769537"/>
            <a:ext cx="833557" cy="100024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83650" y="6936224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Remove Outliers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21" name="Text 13"/>
          <p:cNvSpPr/>
          <p:nvPr/>
        </p:nvSpPr>
        <p:spPr>
          <a:xfrm>
            <a:off x="1583650" y="7296626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and manage outliers using IQR or Z-score to prevent model skewing.</a:t>
            </a:r>
            <a:endParaRPr lang="en-US" sz="1300" dirty="0"/>
          </a:p>
        </p:txBody>
      </p:sp>
      <p:pic>
        <p:nvPicPr>
          <p:cNvPr id="22" name="Graphic 21" descr="Car with solid fill">
            <a:extLst>
              <a:ext uri="{FF2B5EF4-FFF2-40B4-BE49-F238E27FC236}">
                <a16:creationId xmlns:a16="http://schemas.microsoft.com/office/drawing/2014/main" id="{1A807B8E-4558-1EA1-B4ED-EB83013D51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41150" y="5840316"/>
            <a:ext cx="2430967" cy="21918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4873" y="4075271"/>
            <a:ext cx="8835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Data Analysis (EDA)</a:t>
            </a:r>
            <a:endParaRPr lang="en-US" sz="4450" b="1" dirty="0">
              <a:solidFill>
                <a:srgbClr val="0070C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24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EDA helped us understand data distribution, identify patterns, and select the most impactful features for car price prediction.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42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Descriptive Statistics: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Calculate mean, median, mode, and standard deviation to summarize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Visualization: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Utilize scatter plots, histograms, box plots, and heatmaps for insights.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266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Selection: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Employ correlation analysis, model importance, and domain knowledge to identify key features.</a:t>
            </a:r>
            <a:endParaRPr lang="en-US" sz="1750" dirty="0"/>
          </a:p>
        </p:txBody>
      </p:sp>
      <p:pic>
        <p:nvPicPr>
          <p:cNvPr id="8" name="Graphic 7" descr="Car with solid fill">
            <a:extLst>
              <a:ext uri="{FF2B5EF4-FFF2-40B4-BE49-F238E27FC236}">
                <a16:creationId xmlns:a16="http://schemas.microsoft.com/office/drawing/2014/main" id="{26853BB5-E152-D063-FEA8-94D2EBB8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54468" y="6184463"/>
            <a:ext cx="1873405" cy="1759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2371" y="729734"/>
            <a:ext cx="8274487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Development and Evaluation</a:t>
            </a:r>
            <a:endParaRPr lang="en-US" sz="3700" b="1" dirty="0">
              <a:solidFill>
                <a:srgbClr val="0070C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60797" y="1486853"/>
            <a:ext cx="1330880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meticulously selected, trained, and fine-tuned machine learning models to achieve optimal predictive accuracy for used car prices.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0797" y="2261592"/>
            <a:ext cx="6559987" cy="91440"/>
          </a:xfrm>
          <a:prstGeom prst="roundRect">
            <a:avLst>
              <a:gd name="adj" fmla="val 30973"/>
            </a:avLst>
          </a:prstGeom>
          <a:solidFill>
            <a:srgbClr val="325F7B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001322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325F7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443" y="2142887"/>
            <a:ext cx="226457" cy="2831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72371" y="2756416"/>
            <a:ext cx="23600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Train-Test Split</a:t>
            </a:r>
            <a:endParaRPr lang="en-US" sz="1850" b="1" dirty="0">
              <a:solidFill>
                <a:srgbClr val="0070C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72371" y="3164562"/>
            <a:ext cx="613683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Divide data (70-30 or 80-20) for robust model evaluation.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9498" y="2261592"/>
            <a:ext cx="6560106" cy="91440"/>
          </a:xfrm>
          <a:prstGeom prst="roundRect">
            <a:avLst>
              <a:gd name="adj" fmla="val 30973"/>
            </a:avLst>
          </a:prstGeom>
          <a:solidFill>
            <a:srgbClr val="325F7B"/>
          </a:solidFill>
          <a:ln/>
        </p:spPr>
      </p:sp>
      <p:sp>
        <p:nvSpPr>
          <p:cNvPr id="10" name="Shape 7"/>
          <p:cNvSpPr/>
          <p:nvPr/>
        </p:nvSpPr>
        <p:spPr>
          <a:xfrm>
            <a:off x="10406360" y="2001322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325F7B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262" y="2142887"/>
            <a:ext cx="226457" cy="28313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1072" y="2756416"/>
            <a:ext cx="23600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Selection</a:t>
            </a:r>
            <a:endParaRPr lang="en-US" sz="1850" b="1" dirty="0">
              <a:solidFill>
                <a:srgbClr val="0070C0"/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7621072" y="3164562"/>
            <a:ext cx="613695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algorithms like Linear Regression, Random Forests, or Gradient Boosting.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60797" y="4429244"/>
            <a:ext cx="6559987" cy="91440"/>
          </a:xfrm>
          <a:prstGeom prst="roundRect">
            <a:avLst>
              <a:gd name="adj" fmla="val 30973"/>
            </a:avLst>
          </a:prstGeom>
          <a:solidFill>
            <a:srgbClr val="325F7B"/>
          </a:solidFill>
          <a:ln/>
        </p:spPr>
      </p:sp>
      <p:sp>
        <p:nvSpPr>
          <p:cNvPr id="15" name="Shape 11"/>
          <p:cNvSpPr/>
          <p:nvPr/>
        </p:nvSpPr>
        <p:spPr>
          <a:xfrm>
            <a:off x="3657540" y="4168973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325F7B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443" y="4310539"/>
            <a:ext cx="226457" cy="2831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72371" y="4924068"/>
            <a:ext cx="23600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Training</a:t>
            </a:r>
            <a:endParaRPr lang="en-US" sz="1850" b="1" dirty="0">
              <a:solidFill>
                <a:srgbClr val="0070C0"/>
              </a:solidFill>
            </a:endParaRPr>
          </a:p>
        </p:txBody>
      </p:sp>
      <p:sp>
        <p:nvSpPr>
          <p:cNvPr id="18" name="Text 13"/>
          <p:cNvSpPr/>
          <p:nvPr/>
        </p:nvSpPr>
        <p:spPr>
          <a:xfrm>
            <a:off x="872371" y="5332214"/>
            <a:ext cx="613683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 models with cross-validation for reliable performance.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409498" y="4429244"/>
            <a:ext cx="6560106" cy="91440"/>
          </a:xfrm>
          <a:prstGeom prst="roundRect">
            <a:avLst>
              <a:gd name="adj" fmla="val 30973"/>
            </a:avLst>
          </a:prstGeom>
          <a:solidFill>
            <a:srgbClr val="325F7B"/>
          </a:solidFill>
          <a:ln/>
        </p:spPr>
      </p:sp>
      <p:sp>
        <p:nvSpPr>
          <p:cNvPr id="20" name="Shape 15"/>
          <p:cNvSpPr/>
          <p:nvPr/>
        </p:nvSpPr>
        <p:spPr>
          <a:xfrm>
            <a:off x="10406360" y="4168973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325F7B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6262" y="4310539"/>
            <a:ext cx="226457" cy="28313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1072" y="4924068"/>
            <a:ext cx="268878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Hyperparameter Tuning</a:t>
            </a:r>
            <a:endParaRPr lang="en-US" sz="1850" b="1" dirty="0">
              <a:solidFill>
                <a:srgbClr val="0070C0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7621072" y="5332214"/>
            <a:ext cx="613695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parameters using Grid Search or Random Search.</a:t>
            </a:r>
            <a:endParaRPr lang="en-US" sz="1450" dirty="0"/>
          </a:p>
        </p:txBody>
      </p:sp>
      <p:sp>
        <p:nvSpPr>
          <p:cNvPr id="24" name="Shape 18"/>
          <p:cNvSpPr/>
          <p:nvPr/>
        </p:nvSpPr>
        <p:spPr>
          <a:xfrm>
            <a:off x="660797" y="6294834"/>
            <a:ext cx="6559987" cy="91440"/>
          </a:xfrm>
          <a:prstGeom prst="roundRect">
            <a:avLst>
              <a:gd name="adj" fmla="val 30973"/>
            </a:avLst>
          </a:prstGeom>
          <a:solidFill>
            <a:srgbClr val="325F7B"/>
          </a:solidFill>
          <a:ln/>
        </p:spPr>
      </p:sp>
      <p:sp>
        <p:nvSpPr>
          <p:cNvPr id="25" name="Shape 19"/>
          <p:cNvSpPr/>
          <p:nvPr/>
        </p:nvSpPr>
        <p:spPr>
          <a:xfrm>
            <a:off x="3657540" y="6034564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325F7B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443" y="6176129"/>
            <a:ext cx="226457" cy="28313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72371" y="6789658"/>
            <a:ext cx="23600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Performance Metrics</a:t>
            </a:r>
            <a:endParaRPr lang="en-US" sz="1850" b="1" dirty="0">
              <a:solidFill>
                <a:srgbClr val="0070C0"/>
              </a:solidFill>
            </a:endParaRPr>
          </a:p>
        </p:txBody>
      </p:sp>
      <p:sp>
        <p:nvSpPr>
          <p:cNvPr id="28" name="Text 21"/>
          <p:cNvSpPr/>
          <p:nvPr/>
        </p:nvSpPr>
        <p:spPr>
          <a:xfrm>
            <a:off x="872371" y="7197804"/>
            <a:ext cx="613683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using MAE, MSE, and R-squared for accuracy.</a:t>
            </a:r>
            <a:endParaRPr lang="en-US" sz="1450" dirty="0"/>
          </a:p>
        </p:txBody>
      </p:sp>
      <p:sp>
        <p:nvSpPr>
          <p:cNvPr id="29" name="Shape 22"/>
          <p:cNvSpPr/>
          <p:nvPr/>
        </p:nvSpPr>
        <p:spPr>
          <a:xfrm>
            <a:off x="7409498" y="6294834"/>
            <a:ext cx="6560106" cy="91440"/>
          </a:xfrm>
          <a:prstGeom prst="roundRect">
            <a:avLst>
              <a:gd name="adj" fmla="val 30973"/>
            </a:avLst>
          </a:prstGeom>
          <a:solidFill>
            <a:srgbClr val="325F7B"/>
          </a:solidFill>
          <a:ln/>
        </p:spPr>
      </p:sp>
      <p:sp>
        <p:nvSpPr>
          <p:cNvPr id="30" name="Shape 23"/>
          <p:cNvSpPr/>
          <p:nvPr/>
        </p:nvSpPr>
        <p:spPr>
          <a:xfrm>
            <a:off x="10406360" y="6034564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325F7B"/>
          </a:solidFill>
          <a:ln/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6262" y="6176129"/>
            <a:ext cx="226457" cy="283131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621072" y="6789658"/>
            <a:ext cx="23600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Comparison</a:t>
            </a:r>
            <a:endParaRPr lang="en-US" sz="1850" b="1" dirty="0">
              <a:solidFill>
                <a:srgbClr val="0070C0"/>
              </a:solidFill>
            </a:endParaRPr>
          </a:p>
        </p:txBody>
      </p:sp>
      <p:sp>
        <p:nvSpPr>
          <p:cNvPr id="33" name="Text 25"/>
          <p:cNvSpPr/>
          <p:nvPr/>
        </p:nvSpPr>
        <p:spPr>
          <a:xfrm>
            <a:off x="7621072" y="7197804"/>
            <a:ext cx="613695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 the best model based on comprehensive evaluation metrics.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5490"/>
            <a:ext cx="8382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Optimization and Deployment</a:t>
            </a:r>
            <a:endParaRPr lang="en-US" sz="4450" b="1" dirty="0">
              <a:solidFill>
                <a:srgbClr val="0070C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778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final steps involved refining the model's performance and deploying it as an accessible, interactive Streamlit application.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080909" y="3994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Optimization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039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Engineering: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Create new features or modify existing ones based on domain knowledge.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090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Regularization: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Apply Lasso (L1) and Ridge (L2) to prevent overfitting.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022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Deployment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6039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Streamlit Application: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Deploy the model as an interactive web app for real-time predictions.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090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Interface Design: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Ensure intuitive design with clear instructions and error handling.</a:t>
            </a:r>
            <a:endParaRPr lang="en-US" sz="1750" dirty="0"/>
          </a:p>
        </p:txBody>
      </p:sp>
      <p:pic>
        <p:nvPicPr>
          <p:cNvPr id="10" name="Graphic 9" descr="Car with solid fill">
            <a:extLst>
              <a:ext uri="{FF2B5EF4-FFF2-40B4-BE49-F238E27FC236}">
                <a16:creationId xmlns:a16="http://schemas.microsoft.com/office/drawing/2014/main" id="{A06FBD98-BFF2-E3F1-1E56-EC8B2851C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5" y="6134814"/>
            <a:ext cx="1873405" cy="1759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1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Outcomes</a:t>
            </a:r>
            <a:endParaRPr lang="en-US" sz="4450" b="1" dirty="0">
              <a:solidFill>
                <a:srgbClr val="0070C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665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culminates in a robust pricing tool, comprehensive analysis, and a user-friendly application for Car Dheko.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84615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Accurate ML Model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020604" y="430184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functional and precise model for used car price prediction.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58461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6"/>
          <p:cNvSpPr/>
          <p:nvPr/>
        </p:nvSpPr>
        <p:spPr>
          <a:xfrm>
            <a:off x="7655362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Detailed Insights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655362" y="43018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data analysis and visualizations of the dataset.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18378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5345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Interactive Tool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0604" y="583561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Streamlit app for real-time price predictions.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18378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4" name="Text 12"/>
          <p:cNvSpPr/>
          <p:nvPr/>
        </p:nvSpPr>
        <p:spPr>
          <a:xfrm>
            <a:off x="7655362" y="5345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Full Documentation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55362" y="583561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report on methodology, models, and results.</a:t>
            </a:r>
            <a:endParaRPr lang="en-US" sz="1750" dirty="0"/>
          </a:p>
        </p:txBody>
      </p:sp>
      <p:pic>
        <p:nvPicPr>
          <p:cNvPr id="16" name="Graphic 15" descr="Car with solid fill">
            <a:extLst>
              <a:ext uri="{FF2B5EF4-FFF2-40B4-BE49-F238E27FC236}">
                <a16:creationId xmlns:a16="http://schemas.microsoft.com/office/drawing/2014/main" id="{258F298B-035A-4795-3DDF-53AA80D3F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6392" y="6198513"/>
            <a:ext cx="1873405" cy="175910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69</TotalTime>
  <Words>662</Words>
  <Application>Microsoft Office PowerPoint</Application>
  <PresentationFormat>Custom</PresentationFormat>
  <Paragraphs>76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Garamond</vt:lpstr>
      <vt:lpstr>Arial</vt:lpstr>
      <vt:lpstr>MuseoModerno Medium</vt:lpstr>
      <vt:lpstr>Source Sans Pro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santhana mariappan</cp:lastModifiedBy>
  <cp:revision>8</cp:revision>
  <dcterms:created xsi:type="dcterms:W3CDTF">2025-07-22T10:51:47Z</dcterms:created>
  <dcterms:modified xsi:type="dcterms:W3CDTF">2025-07-22T12:02:33Z</dcterms:modified>
</cp:coreProperties>
</file>